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10" id="258"/>
    <p:sldId r:id="rId11" id="259"/>
    <p:sldId r:id="rId12" id="260"/>
    <p:sldId r:id="rId13" id="261"/>
    <p:sldId r:id="rId14" id="262"/>
    <p:sldId r:id="rId15" id="263"/>
    <p:sldId r:id="rId16" id="264"/>
    <p:sldId r:id="rId17" id="265"/>
    <p:sldId r:id="rId18" id="266"/>
    <p:sldId r:id="rId19" id="267"/>
    <p:sldId r:id="rId20" id="268"/>
    <p:sldId r:id="rId21" id="269"/>
    <p:sldId r:id="rId22" id="270"/>
    <p:sldId r:id="rId23" id="271"/>
    <p:sldId r:id="rId24" id="272"/>
    <p:sldId r:id="rId25" id="273"/>
    <p:sldId r:id="rId26" id="274"/>
    <p:sldId r:id="rId27" id="275"/>
    <p:sldId r:id="rId28" id="276"/>
    <p:sldId r:id="rId29" id="277"/>
    <p:sldId r:id="rId30" id="278"/>
    <p:sldId r:id="rId31" id="279"/>
    <p:sldId r:id="rId32" id="280"/>
    <p:sldId r:id="rId33" id="281"/>
    <p:sldId r:id="rId34" id="282"/>
    <p:sldId r:id="rId35" id="283"/>
    <p:sldId r:id="rId36" id="284"/>
    <p:sldId r:id="rId37" id="285"/>
    <p:sldId r:id="rId38" id="286"/>
    <p:sldId r:id="rId39" id="287"/>
    <p:sldId r:id="rId40" id="288"/>
    <p:sldId r:id="rId41" id="289"/>
    <p:sldId r:id="rId42" id="290"/>
    <p:sldId r:id="rId43" id="291"/>
    <p:sldId r:id="rId44" id="292"/>
    <p:sldId r:id="rId45" id="293"/>
    <p:sldId r:id="rId46" id="294"/>
    <p:sldId r:id="rId47" id="295"/>
    <p:sldId r:id="rId48" id="296"/>
    <p:sldId r:id="rId49" id="297"/>
    <p:sldId r:id="rId50" id="298"/>
    <p:sldId r:id="rId51" id="299"/>
    <p:sldId r:id="rId52" id="300"/>
    <p:sldId r:id="rId53" id="30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2.png"/><Relationship Id="rId4" Type="http://schemas.openxmlformats.org/officeDocument/2006/relationships/image" Target="../media/image18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189.png"/><Relationship Id="rId12" Type="http://schemas.openxmlformats.org/officeDocument/2006/relationships/image" Target="../media/image188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16.png"/><Relationship Id="rId12" Type="http://schemas.openxmlformats.org/officeDocument/2006/relationships/image" Target="../media/image215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7.png"/><Relationship Id="rId4" Type="http://schemas.openxmlformats.org/officeDocument/2006/relationships/image" Target="../media/image8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8.png"/><Relationship Id="rId4" Type="http://schemas.openxmlformats.org/officeDocument/2006/relationships/image" Target="../media/image90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1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0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3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9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Development of transcriptional signature and scoring of T cell exhaustion from tonically signaling CAR T cells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097280"/>
            <a:ext cx="579315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39,937 CD8+ T cells from healthy donors across 9 decades of life</a:t>
            </a:r>
          </a:p>
          <a:p>
            <a:r>
              <a:t>ABC XYZ</a:t>
            </a:r>
          </a:p>
        </p:txBody>
      </p:sp>
      <p:pic>
        <p:nvPicPr>
          <p:cNvPr id="3" name="Picture 2" descr="GSE136184_cs_prepare_vlnplot_age_group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200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GSE136184_aggplot_CARTEx_200_group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0"/>
            <a:ext cx="3048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GSE136184_cs_extract_umap_highlight_combin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371600"/>
            <a:ext cx="2493818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Selected cells for CARTEx markers</a:t>
            </a:r>
          </a:p>
        </p:txBody>
      </p:sp>
      <p:pic>
        <p:nvPicPr>
          <p:cNvPr id="9" name="Picture 8" descr="GSE136184_featplot_CARTEx_200_extract_id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886200"/>
            <a:ext cx="10287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48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for CARTEx markers</a:t>
            </a:r>
          </a:p>
        </p:txBody>
      </p:sp>
      <p:pic>
        <p:nvPicPr>
          <p:cNvPr id="11" name="Picture 10" descr="GSE136184_transition_volcano_OTvYN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371600"/>
            <a:ext cx="219456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72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GSE136874_prepare_vlnplot_CAR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3687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36874_prepare_barplot_phase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3687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36874_prepare_barplot_monaco_CAR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3687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36874_featplot_CARTEx_200_C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36874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198882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transition_volcano_GD2vCD19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36874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36874_aggplot_CARTEx_200_CAR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d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36874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36874_transition_transitplot_CAR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u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</a:t>
            </a:r>
          </a:p>
        </p:txBody>
      </p:sp>
      <p:pic>
        <p:nvPicPr>
          <p:cNvPr id="5" name="Picture 4" descr="GSE160160_prepare_vlnplot_exposur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60160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60160_prepare_barplot_phase_exposur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60160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60160_prepare_barplot_monaco_exposur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60160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60160_featplot_CARTEx_200_exposur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60160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57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explore_volcano_CAEvday0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60160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60160_aggplot_CARTEx_200_exposur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d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60160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60160_transition_transitplot_exposure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T cell activation</a:t>
            </a:r>
          </a:p>
          <a:p>
            <a:r>
              <a:t>GSE126030: 5,434 resting and stimulated CD8+ T from healthy donors</a:t>
            </a:r>
          </a:p>
        </p:txBody>
      </p:sp>
      <p:pic>
        <p:nvPicPr>
          <p:cNvPr id="3" name="Picture 2" descr="GSE126030_prepare_umap_stimulation_stat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Stimulation status</a:t>
            </a:r>
          </a:p>
        </p:txBody>
      </p:sp>
      <p:pic>
        <p:nvPicPr>
          <p:cNvPr id="5" name="Picture 4" descr="GSE126030_prepare_umap_CARTEx_200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3716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stimulation</a:t>
            </a:r>
          </a:p>
        </p:txBody>
      </p:sp>
      <p:pic>
        <p:nvPicPr>
          <p:cNvPr id="7" name="Picture 6" descr="GSE126030_prepare_umap_tiss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1371600"/>
            <a:ext cx="198882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344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Tissue</a:t>
            </a:r>
          </a:p>
        </p:txBody>
      </p:sp>
      <p:pic>
        <p:nvPicPr>
          <p:cNvPr id="9" name="Picture 8" descr="GSE126030_prepare_umap_CARTEx_200_tissu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0" y="1371600"/>
            <a:ext cx="5486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512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tissue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2004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0292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21" name="Picture 20" descr="GSE126030_aggplot_CARTEx_200_stimulation_status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3200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T cells in various tissue types</a:t>
            </a:r>
          </a:p>
          <a:p>
            <a:r>
              <a:t>MD Anderson T cell map: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Tissue type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tissue type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17" name="Picture 16" descr="mdandersonTCM_aggplot_CARTEx_200_TissueTyp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3200400"/>
            <a:ext cx="2351314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GSE120575: 4,619 CD8+ TILs from 32 metastatic melanoma patients receiving checkpoint inhibitors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Clinical response</a:t>
            </a:r>
          </a:p>
        </p:txBody>
      </p:sp>
      <p:pic>
        <p:nvPicPr>
          <p:cNvPr id="5" name="Picture 4" descr="GSE120575_prepare_vlnplot_respons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20575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20575_prepare_barplot_phase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20575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20575_prepare_barplot_monaco_respon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653143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featplot_CARTEx_200_respon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Evaluating CD19 vs HA CAR T cells</a:t>
            </a:r>
          </a:p>
          <a:p>
            <a:r>
              <a:t>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39201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plot_initial_pca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37160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Principal components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716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GSE120575: 4,619 CD8+ TILs from 32 metastatic melanoma patients receiving checkpoint inhibitors</a:t>
            </a:r>
          </a:p>
        </p:txBody>
      </p:sp>
      <p:pic>
        <p:nvPicPr>
          <p:cNvPr id="3" name="Picture 2" descr="GSE120575_plot_volcano_baseline_response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20575_query_agg_aggplot_CARTEx_200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GSE151511: 49,962 CD8+ CD19 CAR T cells from infusion products for 24 patients with B cell lymphomas</a:t>
            </a:r>
          </a:p>
        </p:txBody>
      </p:sp>
      <p:pic>
        <p:nvPicPr>
          <p:cNvPr id="3" name="Picture 2" descr="GSE151511_prepare_umap_respo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Clinical response</a:t>
            </a:r>
          </a:p>
        </p:txBody>
      </p:sp>
      <p:pic>
        <p:nvPicPr>
          <p:cNvPr id="5" name="Picture 4" descr="GSE151511_prepare_vlnplot_respons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51511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51511_prepare_barplot_monaco_responder_slim_noN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51511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51511_prepare_barplot_monaco_response_slim_noN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571500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51511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51511_prepare_featplot_CARTEx_200_responde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GSE151511: 49,962 CD8+ CD19 CAR T cells from infusion products for 24 patients with B cell lymphomas</a:t>
            </a:r>
          </a:p>
        </p:txBody>
      </p:sp>
      <p:pic>
        <p:nvPicPr>
          <p:cNvPr id="3" name="Picture 2" descr="GSE151511_plot_volcano_baseline_response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51511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51511_aggplot_CARTEx_200_respons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Circulating CAR T cells persist with lower CARTEx scores over time</a:t>
            </a:r>
          </a:p>
          <a:p>
            <a:r>
              <a:t>GSE125881: 47,045 CD8+ CD19 CAR T cells across 16 weeks in 4 patients with B cell malignancies</a:t>
            </a:r>
          </a:p>
        </p:txBody>
      </p:sp>
      <p:pic>
        <p:nvPicPr>
          <p:cNvPr id="3" name="Picture 2" descr="GSE125881_prepare_umap_group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Collection time</a:t>
            </a:r>
          </a:p>
        </p:txBody>
      </p:sp>
      <p:pic>
        <p:nvPicPr>
          <p:cNvPr id="5" name="Picture 4" descr="GSE125881_explore_vlnplot_group2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25881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25881_prepare_barplot_monaco_group2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25881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25881_prepare_barplot_monaco_group2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25881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25881_prepare_featplot_CARTEx_200_group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25881_query_agg_aggplo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19" name="Picture 18" descr="GSE125881_aggplot_CARTEx_200_group2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3840480"/>
            <a:ext cx="24384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scores correlated with disease severity</a:t>
            </a:r>
          </a:p>
          <a:p>
            <a:r>
              <a:t>GSE153931: 61,583 CD8+ virus-reactive T cells including those with memory response to SARS-CoV-2</a:t>
            </a:r>
          </a:p>
        </p:txBody>
      </p:sp>
      <p:pic>
        <p:nvPicPr>
          <p:cNvPr id="3" name="Picture 2" descr="GSE153931_prepare_umap_severity_mo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severity</a:t>
            </a:r>
          </a:p>
        </p:txBody>
      </p:sp>
      <p:pic>
        <p:nvPicPr>
          <p:cNvPr id="5" name="Picture 4" descr="GSE153931_prepare_umap_CARTEx_200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3716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disease severity</a:t>
            </a:r>
          </a:p>
        </p:txBody>
      </p:sp>
      <p:pic>
        <p:nvPicPr>
          <p:cNvPr id="7" name="Picture 6" descr="GSE153931_prepare_umap_orig_vir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13716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7784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Virus type</a:t>
            </a:r>
          </a:p>
        </p:txBody>
      </p:sp>
      <p:pic>
        <p:nvPicPr>
          <p:cNvPr id="9" name="Picture 8" descr="GSE153931_prepare_umap_CARTEx_200_orig_viru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520" y="1371600"/>
            <a:ext cx="41148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8952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virus type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2004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0292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21" name="Picture 20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3200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cells in STAT3 GOF display exhaustion features</a:t>
            </a:r>
          </a:p>
          <a:p>
            <a:r>
              <a:t>GSE207935: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Stimulation and disease status</a:t>
            </a:r>
          </a:p>
        </p:txBody>
      </p:sp>
      <p:pic>
        <p:nvPicPr>
          <p:cNvPr id="5" name="Picture 4" descr="GSE207935_prepare_vlnplot_affstat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700784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207935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207935_prepare_barplot_phase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1143000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207935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207935_prepare_barplot_monaco_affstatstim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1143000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featplot_CARTEx_200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cells in STAT3 GOF display exhaustion features</a:t>
            </a:r>
          </a:p>
          <a:p>
            <a:r>
              <a:t>GSE207935: 25,191 CD8+ T cells from patients with STAT3 GOF syndrome</a:t>
            </a:r>
          </a:p>
        </p:txBody>
      </p:sp>
      <p:pic>
        <p:nvPicPr>
          <p:cNvPr id="3" name="Picture 2" descr="GSE207935_plot_volcano_STAT3GOF_stim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 (Stimulated)</a:t>
            </a:r>
          </a:p>
        </p:txBody>
      </p:sp>
      <p:pic>
        <p:nvPicPr>
          <p:cNvPr id="5" name="Picture 4" descr="GSE207935_plot_volcano_STAT3GOF_rest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19456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 (Rested)</a:t>
            </a:r>
          </a:p>
        </p:txBody>
      </p:sp>
      <p:pic>
        <p:nvPicPr>
          <p:cNvPr id="7" name="Picture 6" descr="GSE207935_query_agg_aggplot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438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9" name="Picture 8" descr="GSE207935_aggplot_CARTEx_200_affstatstim_monaco_split_countsiz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840480"/>
            <a:ext cx="27432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11" name="Picture 10" descr="barplot_significant_pathways_STAT3_GOF_intersec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1371600"/>
            <a:ext cx="4655127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Reactome pathway analysis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disease severity</a:t>
            </a:r>
          </a:p>
          <a:p>
            <a:r>
              <a:t>GSE146264: 3,342 CD8+ T cells from the skin of 11 psoriatic patients and 5 healthy donors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severity</a:t>
            </a:r>
          </a:p>
        </p:txBody>
      </p:sp>
      <p:pic>
        <p:nvPicPr>
          <p:cNvPr id="5" name="Picture 4" descr="GSE146264_prepare_vlnplot_severity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77165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228850" cy="1371600"/>
          </a:xfrm>
          <a:prstGeom prst="rect">
            <a:avLst/>
          </a:prstGeom>
        </p:spPr>
      </p:pic>
      <p:pic>
        <p:nvPicPr>
          <p:cNvPr id="8" name="Picture 7" descr="GSE146264_prepare_barplot_phase_severity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2194560" cy="1371600"/>
          </a:xfrm>
          <a:prstGeom prst="rect">
            <a:avLst/>
          </a:prstGeom>
        </p:spPr>
      </p:pic>
      <p:pic>
        <p:nvPicPr>
          <p:cNvPr id="11" name="Picture 10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4626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BEACH domain deficiencies</a:t>
            </a:r>
          </a:p>
          <a:p>
            <a:r>
              <a:t>GSE196606: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Mutation status</a:t>
            </a:r>
          </a:p>
        </p:txBody>
      </p:sp>
      <p:pic>
        <p:nvPicPr>
          <p:cNvPr id="5" name="Picture 4" descr="GSE196606_prepare_vlnplot_group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96606_prepare_barplot_phas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96606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scores</a:t>
            </a:r>
          </a:p>
        </p:txBody>
      </p:sp>
      <p:pic>
        <p:nvPicPr>
          <p:cNvPr id="19" name="Picture 18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3840480"/>
            <a:ext cx="219456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CTLA4 expression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Parkinson's disease</a:t>
            </a:r>
          </a:p>
          <a:p>
            <a:r>
              <a:t>Zenodo3993994: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status</a:t>
            </a:r>
          </a:p>
        </p:txBody>
      </p:sp>
      <p:pic>
        <p:nvPicPr>
          <p:cNvPr id="5" name="Picture 4" descr="Zenodo3993994_blood_explore_vlnplot_sample_typ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Zenodo3993994_blood_prepare_barplot_phase_disea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Zenodo399399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2057400" cy="1371600"/>
          </a:xfrm>
          <a:prstGeom prst="rect">
            <a:avLst/>
          </a:prstGeom>
        </p:spPr>
      </p:pic>
      <p:pic>
        <p:nvPicPr>
          <p:cNvPr id="11" name="Picture 10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653143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Zenodo3993994_blood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Zenodo3993994_blood_prepare_featplot_CARTEx_200_sampl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90057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scores</a:t>
            </a:r>
          </a:p>
        </p:txBody>
      </p:sp>
      <p:pic>
        <p:nvPicPr>
          <p:cNvPr id="19" name="Picture 18" descr="Zenodo3993994_blood_explore_plot_volcano_Parkinson_blood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3840480"/>
            <a:ext cx="219456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Bulk RNA sequencing of sorted functional and exhausted CD8+ CAR T cells across 21 days</a:t>
            </a:r>
          </a:p>
          <a:p>
            <a:r>
              <a:t>ABC XYZ</a:t>
            </a:r>
          </a:p>
        </p:txBody>
      </p:sp>
      <p:pic>
        <p:nvPicPr>
          <p:cNvPr id="3" name="Picture 2" descr="bespoke_plot_heatmap_all_clust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0" y="1371600"/>
            <a:ext cx="2969315" cy="45720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94360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</a:t>
            </a:r>
          </a:p>
        </p:txBody>
      </p:sp>
      <p:pic>
        <p:nvPicPr>
          <p:cNvPr id="6" name="Picture 5" descr="bespoke_plot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5588603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Clusters of gene expression</a:t>
            </a:r>
          </a:p>
        </p:txBody>
      </p:sp>
      <p:pic>
        <p:nvPicPr>
          <p:cNvPr id="8" name="Picture 7" descr="plot_weigh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297680"/>
            <a:ext cx="18288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92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Genes of highest variance</a:t>
            </a:r>
          </a:p>
        </p:txBody>
      </p:sp>
      <p:pic>
        <p:nvPicPr>
          <p:cNvPr id="10" name="Picture 9" descr="plt_CARTEx_200_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297680"/>
            <a:ext cx="30480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52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Parkinson's disease</a:t>
            </a:r>
          </a:p>
          <a:p>
            <a:r>
              <a:t>Zenodo3993994: 28,105 CD8+ T cells from patients with Parkinson's disease</a:t>
            </a:r>
          </a:p>
        </p:txBody>
      </p:sp>
      <p:pic>
        <p:nvPicPr>
          <p:cNvPr id="3" name="Picture 2" descr="Zenodo3993994_blood_prepare_dmap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status (diffusion)</a:t>
            </a:r>
          </a:p>
        </p:txBody>
      </p:sp>
      <p:pic>
        <p:nvPicPr>
          <p:cNvPr id="5" name="Picture 4" descr="Zenodo3993994_blood_prepare_dmap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92024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 (diffusion)</a:t>
            </a:r>
          </a:p>
        </p:txBody>
      </p:sp>
      <p:pic>
        <p:nvPicPr>
          <p:cNvPr id="7" name="Picture 6" descr="Zenodo3993994_blood_prepare_dmap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9" name="Picture 8" descr="Zenodo3993994_blood_prepare_umap_DC1ran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840480"/>
            <a:ext cx="2057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  <p:pic>
        <p:nvPicPr>
          <p:cNvPr id="11" name="Picture 10" descr="Zenodo3993994_blood_transition_transitplot_disease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1371600"/>
            <a:ext cx="320040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plot with differentiation</a:t>
            </a:r>
          </a:p>
        </p:txBody>
      </p:sp>
      <p:pic>
        <p:nvPicPr>
          <p:cNvPr id="13" name="Picture 12" descr="Zenodo3993994_blood_transition_transitplot_disease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840480"/>
            <a:ext cx="347472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plot with CARTEx scores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Appendix</a:t>
            </a:r>
          </a:p>
          <a:p>
            <a:r>
              <a:t>Appendix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Reactome analysis - pathway coverage</a:t>
            </a:r>
          </a:p>
          <a:p/>
        </p:txBody>
      </p:sp>
      <p:pic>
        <p:nvPicPr>
          <p:cNvPr id="3" name="Picture 2" descr="CARTEx_reactome_cover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12110100" cy="60350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Late differentiation subsets of exhausted T cells</a:t>
            </a:r>
          </a:p>
          <a:p>
            <a:r>
              <a:t>Daniels et al.</a:t>
            </a:r>
          </a:p>
        </p:txBody>
      </p:sp>
      <p:pic>
        <p:nvPicPr>
          <p:cNvPr id="3" name="Picture 2" descr="ggvenn_compare_exhaustion_si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2743200"/>
          </a:xfrm>
          <a:prstGeom prst="rect">
            <a:avLst/>
          </a:prstGeom>
        </p:spPr>
      </p:pic>
      <p:pic>
        <p:nvPicPr>
          <p:cNvPr id="4" name="Picture 3" descr="upset_exhaustion_differenti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3135086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36874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36874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36874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36874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36874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85166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36874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85166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36874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85166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36874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36874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36874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123444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36874_prepare_umap_CARTEx_200_C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914400"/>
            <a:ext cx="18288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7" name="Picture 6" descr="GSE136874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057400"/>
            <a:ext cx="36576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9" name="Picture 8" descr="GSE136874_prepare_umap_TS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0480"/>
            <a:ext cx="123444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</a:t>
            </a:r>
          </a:p>
        </p:txBody>
      </p:sp>
      <p:pic>
        <p:nvPicPr>
          <p:cNvPr id="11" name="Picture 10" descr="GSE136874_prepare_umap_TSR_CA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3840480"/>
            <a:ext cx="18288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13" name="Picture 12" descr="GSE136874_prepare_umap_TSR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4983480"/>
            <a:ext cx="36576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74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15" name="Picture 14" descr="GSE136874_prepare_umap_Tex_Ter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914400"/>
            <a:ext cx="123444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08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Tex-Term</a:t>
            </a:r>
          </a:p>
        </p:txBody>
      </p:sp>
      <p:pic>
        <p:nvPicPr>
          <p:cNvPr id="17" name="Picture 16" descr="GSE136874_prepare_umap_Tex_Term_C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914400"/>
            <a:ext cx="1828800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010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19" name="Picture 18" descr="GSE136874_prepare_umap_Tex_Term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2057400"/>
            <a:ext cx="365760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10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21" name="Picture 20" descr="GSE136874_prepare_umap_Tex_KL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840480"/>
            <a:ext cx="123444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08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Tex-KLR</a:t>
            </a:r>
          </a:p>
        </p:txBody>
      </p:sp>
      <p:pic>
        <p:nvPicPr>
          <p:cNvPr id="23" name="Picture 22" descr="GSE136874_prepare_umap_Tex_KLR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3840480"/>
            <a:ext cx="18288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01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25" name="Picture 24" descr="GSE136874_prepare_umap_Tex_KLR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4983480"/>
            <a:ext cx="36576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010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60160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60160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60160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60160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60160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60160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60160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92024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60160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60160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92024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60160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60160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60160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60160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60160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GSE126030: 5,434 resting and stimulated CD8+ T from healthy donors</a:t>
            </a:r>
          </a:p>
          <a:p>
            <a:r>
              <a:t>Appendix</a:t>
            </a:r>
          </a:p>
        </p:txBody>
      </p:sp>
      <p:pic>
        <p:nvPicPr>
          <p:cNvPr id="3" name="Picture 2" descr="GSE12603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5" name="Picture 4" descr="GSE126030_aggplot_CARTEx_200_stimulation_status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refinement using glmnet</a:t>
            </a:r>
          </a:p>
          <a:p/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518808" cy="1828800"/>
          </a:xfrm>
          <a:prstGeom prst="rect">
            <a:avLst/>
          </a:prstGeom>
        </p:spPr>
      </p:pic>
      <p:pic>
        <p:nvPicPr>
          <p:cNvPr id="4" name="Picture 3" descr="bespoke_glmnet_multiple_regress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657600"/>
            <a:ext cx="587212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Regression with generalized linear models</a:t>
            </a:r>
          </a:p>
        </p:txBody>
      </p:sp>
      <p:pic>
        <p:nvPicPr>
          <p:cNvPr id="6" name="Picture 5" descr="bespoke_glmnet_alphasiz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961509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Refinement of CARTEx signature</a:t>
            </a:r>
          </a:p>
        </p:txBody>
      </p:sp>
      <p:pic>
        <p:nvPicPr>
          <p:cNvPr id="8" name="Picture 7" descr="plt_CARTEx_84_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371600"/>
            <a:ext cx="24384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01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pic>
        <p:nvPicPr>
          <p:cNvPr id="10" name="Picture 9" descr="upset_expt_CARTEx8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657600"/>
            <a:ext cx="371475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24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84 CARTEx genes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MD Anderson T cell map: 53,757 CD8+ T cells from 16 cancer types</a:t>
            </a:r>
          </a:p>
          <a:p>
            <a:r>
              <a:t>Appendix</a:t>
            </a:r>
          </a:p>
        </p:txBody>
      </p:sp>
      <p:pic>
        <p:nvPicPr>
          <p:cNvPr id="3" name="Picture 2" descr="mdandersonTCM_prepare_vlnplot_tissue_typ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438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mdandersonTCM_aggplot_CARTEx_200_TissueType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2351314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mdandersonTCM_prepare_compare_sigs_CARTEx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219456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and stress response signature comparison</a:t>
            </a:r>
          </a:p>
        </p:txBody>
      </p:sp>
      <p:pic>
        <p:nvPicPr>
          <p:cNvPr id="9" name="Picture 8" descr="mdandersonTCM_prepare_umap_TSR_tissue_typ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4114800"/>
            <a:ext cx="5486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 scores split by tissue type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4,619 CD8+ TILs from 32 metastatic melanoma patients receiving checkpoint inhibitors</a:t>
            </a:r>
          </a:p>
          <a:p>
            <a:r>
              <a:t>Appendix</a:t>
            </a:r>
          </a:p>
        </p:txBody>
      </p:sp>
      <p:pic>
        <p:nvPicPr>
          <p:cNvPr id="3" name="Picture 2" descr="GSE120575_query_agg_aggplot_CARTEx_200_bas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0575_query_agg_aggplot_activation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0575_query_agg_aggplot_anergy_base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0575_query_agg_aggplot_senescence_baseli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0575_query_agg_aggplot_stemness_baselin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0575_query_agg_aggplot_NKlike_Tex_baselin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0575_query_agg_aggplot_LCMV_Tex_baseli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0575_query_agg_aggplot_BBD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0575_query_agg_aggplot_PD1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GSE151511: asdasd</a:t>
            </a:r>
          </a:p>
          <a:p>
            <a:r>
              <a:t>Appendix</a:t>
            </a:r>
          </a:p>
        </p:txBody>
      </p:sp>
      <p:pic>
        <p:nvPicPr>
          <p:cNvPr id="3" name="Picture 2" descr="GSE15151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5151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5151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5151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5151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5151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5151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5151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5151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47,045 CD8+ CD19 CAR T cells across 16 weeks in 4 patients with B cell malignancies</a:t>
            </a:r>
          </a:p>
          <a:p>
            <a:r>
              <a:t>Appendix</a:t>
            </a:r>
          </a:p>
        </p:txBody>
      </p:sp>
      <p:pic>
        <p:nvPicPr>
          <p:cNvPr id="3" name="Picture 2" descr="GSE12588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8669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588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669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588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8669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588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8669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588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8669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588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8669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588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8669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588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8669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588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8669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25,191 CD8+ T cells from patients with STAT3 GOF syndrome</a:t>
            </a:r>
          </a:p>
          <a:p>
            <a:r>
              <a:t>Appendix</a:t>
            </a:r>
          </a:p>
        </p:txBody>
      </p:sp>
      <p:pic>
        <p:nvPicPr>
          <p:cNvPr id="3" name="Picture 2" descr="GSE207935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336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21336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207935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2133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207935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2133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207935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21336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207935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21336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207935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21336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207935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21336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207935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21336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25,191 CD8+ T cells from patients with STAT3 GOF syndrome</a:t>
            </a:r>
          </a:p>
          <a:p>
            <a:r>
              <a:t>Appendix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128016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914400"/>
            <a:ext cx="36576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7" name="Picture 6" descr="GSE207935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057400"/>
            <a:ext cx="36576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9" name="Picture 8" descr="GSE207935_prepare_umap_TS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0480"/>
            <a:ext cx="128016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</a:t>
            </a:r>
          </a:p>
        </p:txBody>
      </p:sp>
      <p:pic>
        <p:nvPicPr>
          <p:cNvPr id="11" name="Picture 10" descr="GSE207935_prepare_umap_TSR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3840480"/>
            <a:ext cx="36576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3" name="Picture 12" descr="GSE207935_prepare_umap_TSR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4983480"/>
            <a:ext cx="36576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74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15" name="Picture 14" descr="GSE207935_prepare_umap_Tex_Ter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914400"/>
            <a:ext cx="128016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08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Tex-Term</a:t>
            </a:r>
          </a:p>
        </p:txBody>
      </p:sp>
      <p:pic>
        <p:nvPicPr>
          <p:cNvPr id="17" name="Picture 16" descr="GSE207935_prepare_umap_Tex_Term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914400"/>
            <a:ext cx="3657600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010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9" name="Picture 18" descr="GSE207935_prepare_umap_Tex_Term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2057400"/>
            <a:ext cx="365760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10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21" name="Picture 20" descr="GSE207935_prepare_umap_Tex_KL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840480"/>
            <a:ext cx="128016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08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Tex-KLR</a:t>
            </a:r>
          </a:p>
        </p:txBody>
      </p:sp>
      <p:pic>
        <p:nvPicPr>
          <p:cNvPr id="23" name="Picture 22" descr="GSE207935_prepare_umap_Tex_KLR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3840480"/>
            <a:ext cx="36576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01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25" name="Picture 24" descr="GSE207935_prepare_umap_Tex_KLR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4983480"/>
            <a:ext cx="36576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010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25,191 CD8+ T cells from patients with STAT3 GOF syndrome</a:t>
            </a:r>
          </a:p>
          <a:p>
            <a:r>
              <a:t>Appendix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128016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prepare_dmap_CARTEx_200_affstatst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914400"/>
            <a:ext cx="36576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7" name="Picture 6" descr="GSE207935_prepare_d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057400"/>
            <a:ext cx="36576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9" name="Picture 8" descr="GSE207935_prepare_dmap_TS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0480"/>
            <a:ext cx="128016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</a:t>
            </a:r>
          </a:p>
        </p:txBody>
      </p:sp>
      <p:pic>
        <p:nvPicPr>
          <p:cNvPr id="11" name="Picture 10" descr="GSE207935_prepare_dmap_TSR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3840480"/>
            <a:ext cx="36576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3" name="Picture 12" descr="GSE207935_prepare_dmap_TSR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4983480"/>
            <a:ext cx="36576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74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15" name="Picture 14" descr="GSE207935_prepare_dmap_Tex_Ter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914400"/>
            <a:ext cx="128016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08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Tex-Term</a:t>
            </a:r>
          </a:p>
        </p:txBody>
      </p:sp>
      <p:pic>
        <p:nvPicPr>
          <p:cNvPr id="17" name="Picture 16" descr="GSE207935_prepare_dmap_Tex_Term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914400"/>
            <a:ext cx="3657600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010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9" name="Picture 18" descr="GSE207935_prepare_dmap_Tex_Term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2057400"/>
            <a:ext cx="365760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10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21" name="Picture 20" descr="GSE207935_prepare_dmap_Tex_KL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840480"/>
            <a:ext cx="128016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08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Tex-KLR</a:t>
            </a:r>
          </a:p>
        </p:txBody>
      </p:sp>
      <p:pic>
        <p:nvPicPr>
          <p:cNvPr id="23" name="Picture 22" descr="GSE207935_prepare_dmap_Tex_KLR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3840480"/>
            <a:ext cx="36576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01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25" name="Picture 24" descr="GSE207935_prepare_dmap_Tex_KLR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4983480"/>
            <a:ext cx="36576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010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6576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signatures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4114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CARTEx (200)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371600"/>
            <a:ext cx="4800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CARTEx genes represented in each signature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4800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22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CARTEx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7048831" cy="41148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62356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 subset by signature</a:t>
            </a:r>
          </a:p>
        </p:txBody>
      </p:sp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3716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 representation by signature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41148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Mean gene expression by signature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Signaling pathways represented in the CARTEx signature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plot_pathways_analys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663440" cy="388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by cluster</a:t>
            </a:r>
          </a:p>
        </p:txBody>
      </p:sp>
      <p:pic>
        <p:nvPicPr>
          <p:cNvPr id="5" name="Picture 4" descr="barplot_significant_pathway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371600"/>
            <a:ext cx="4937760" cy="1645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in CARTEx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scoring of bulk RNA sequencing datasets</a:t>
            </a:r>
          </a:p>
          <a:p>
            <a:r>
              <a:t>Validation of CARTEx signature</a:t>
            </a:r>
          </a:p>
        </p:txBody>
      </p:sp>
      <p:pic>
        <p:nvPicPr>
          <p:cNvPr id="3" name="Picture 2" descr="bulkRNAseq_plot_Lynn_et_al_Nature_2019_v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 T cells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3716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JUN-overexpression in CAR T cells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886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Regulatable CAR T cells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3429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Circulating vs TILs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cross-sectional aging T cells</a:t>
            </a:r>
          </a:p>
          <a:p>
            <a:r>
              <a:t>GSE136184: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Age group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age group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